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71" r:id="rId2"/>
  </p:sldMasterIdLst>
  <p:notesMasterIdLst>
    <p:notesMasterId r:id="rId18"/>
  </p:notesMasterIdLst>
  <p:sldIdLst>
    <p:sldId id="272" r:id="rId3"/>
    <p:sldId id="273" r:id="rId4"/>
    <p:sldId id="258" r:id="rId5"/>
    <p:sldId id="278" r:id="rId6"/>
    <p:sldId id="275" r:id="rId7"/>
    <p:sldId id="276" r:id="rId8"/>
    <p:sldId id="277" r:id="rId9"/>
    <p:sldId id="280" r:id="rId10"/>
    <p:sldId id="281" r:id="rId11"/>
    <p:sldId id="282" r:id="rId12"/>
    <p:sldId id="264" r:id="rId13"/>
    <p:sldId id="266" r:id="rId14"/>
    <p:sldId id="283" r:id="rId15"/>
    <p:sldId id="285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B8C87-51C2-47B0-8FD4-8AF8A21BC442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5491D6-FC31-4FAD-A83C-9F02B0EE9ACE}">
      <dgm:prSet phldrT="[Текст]" custT="1"/>
      <dgm:spPr>
        <a:solidFill>
          <a:srgbClr val="52CCC0"/>
        </a:solidFill>
      </dgm:spPr>
      <dgm:t>
        <a:bodyPr/>
        <a:lstStyle/>
        <a:p>
          <a:pPr algn="ctr"/>
          <a:r>
            <a: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1F3D25-B03A-4377-85D1-40CA4BA3FED3}" type="parTrans" cxnId="{CFD6307D-0885-4566-AD3D-0EA3FAB38914}">
      <dgm:prSet/>
      <dgm:spPr/>
      <dgm:t>
        <a:bodyPr/>
        <a:lstStyle/>
        <a:p>
          <a:endParaRPr lang="ru-RU"/>
        </a:p>
      </dgm:t>
    </dgm:pt>
    <dgm:pt modelId="{F15CA2CB-A578-4019-A60A-4067E7603B3E}" type="sibTrans" cxnId="{CFD6307D-0885-4566-AD3D-0EA3FAB38914}">
      <dgm:prSet/>
      <dgm:spPr/>
      <dgm:t>
        <a:bodyPr/>
        <a:lstStyle/>
        <a:p>
          <a:endParaRPr lang="ru-RU"/>
        </a:p>
      </dgm:t>
    </dgm:pt>
    <dgm:pt modelId="{4C1069E4-34E0-4A19-884F-B69508B2538F}">
      <dgm:prSet custT="1"/>
      <dgm:spPr>
        <a:solidFill>
          <a:srgbClr val="FEB0FA">
            <a:alpha val="90000"/>
          </a:srgbClr>
        </a:solidFill>
      </dgm:spPr>
      <dgm:t>
        <a:bodyPr/>
        <a:lstStyle/>
        <a:p>
          <a:r>
            <a:rPr lang="ru-RU" sz="2000" dirty="0" smtClean="0"/>
            <a:t>Не менее 60%</a:t>
          </a:r>
          <a:endParaRPr lang="ru-RU" sz="2000" dirty="0"/>
        </a:p>
      </dgm:t>
    </dgm:pt>
    <dgm:pt modelId="{C8AEB2F8-E280-43AF-B6C9-1BD392113F09}" type="parTrans" cxnId="{4B855E0A-94CC-4500-B778-D01A1EF8A029}">
      <dgm:prSet/>
      <dgm:spPr/>
      <dgm:t>
        <a:bodyPr/>
        <a:lstStyle/>
        <a:p>
          <a:endParaRPr lang="ru-RU"/>
        </a:p>
      </dgm:t>
    </dgm:pt>
    <dgm:pt modelId="{04E079BA-DFE9-405F-A034-CA94176410D8}" type="sibTrans" cxnId="{4B855E0A-94CC-4500-B778-D01A1EF8A029}">
      <dgm:prSet/>
      <dgm:spPr/>
      <dgm:t>
        <a:bodyPr/>
        <a:lstStyle/>
        <a:p>
          <a:endParaRPr lang="ru-RU"/>
        </a:p>
      </dgm:t>
    </dgm:pt>
    <dgm:pt modelId="{6B921E0A-ACB7-469E-8DFE-B56AD568F37D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sz="2800" dirty="0"/>
        </a:p>
      </dgm:t>
    </dgm:pt>
    <dgm:pt modelId="{82ACCC3C-957C-497E-8C73-6B3419AA575E}" type="parTrans" cxnId="{1CD8731E-DF8F-4B38-99A5-9BB2B46FA418}">
      <dgm:prSet/>
      <dgm:spPr/>
      <dgm:t>
        <a:bodyPr/>
        <a:lstStyle/>
        <a:p>
          <a:endParaRPr lang="ru-RU"/>
        </a:p>
      </dgm:t>
    </dgm:pt>
    <dgm:pt modelId="{9D6BF270-3AF6-40FC-8CD8-655DB6A17778}" type="sibTrans" cxnId="{1CD8731E-DF8F-4B38-99A5-9BB2B46FA418}">
      <dgm:prSet/>
      <dgm:spPr/>
      <dgm:t>
        <a:bodyPr/>
        <a:lstStyle/>
        <a:p>
          <a:endParaRPr lang="ru-RU"/>
        </a:p>
      </dgm:t>
    </dgm:pt>
    <dgm:pt modelId="{E1E194AE-EA24-43A0-9851-BDC8239A95BF}" type="pres">
      <dgm:prSet presAssocID="{832B8C87-51C2-47B0-8FD4-8AF8A21BC44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356400-8F56-47F5-A05B-CACD0D930B12}" type="pres">
      <dgm:prSet presAssocID="{AC5491D6-FC31-4FAD-A83C-9F02B0EE9ACE}" presName="linNode" presStyleCnt="0"/>
      <dgm:spPr/>
    </dgm:pt>
    <dgm:pt modelId="{C09DE736-C655-4EC2-B278-CF97F0259823}" type="pres">
      <dgm:prSet presAssocID="{AC5491D6-FC31-4FAD-A83C-9F02B0EE9ACE}" presName="parentShp" presStyleLbl="node1" presStyleIdx="0" presStyleCnt="1" custScaleX="133985" custScaleY="98814" custLinFactNeighborX="-1180" custLinFactNeighborY="-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1B50-B010-4910-A37C-5B4443738082}" type="pres">
      <dgm:prSet presAssocID="{AC5491D6-FC31-4FAD-A83C-9F02B0EE9ACE}" presName="childShp" presStyleLbl="bgAccFollowNode1" presStyleIdx="0" presStyleCnt="1" custLinFactNeighborX="27302" custLinFactNeighborY="1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D6307D-0885-4566-AD3D-0EA3FAB38914}" srcId="{832B8C87-51C2-47B0-8FD4-8AF8A21BC442}" destId="{AC5491D6-FC31-4FAD-A83C-9F02B0EE9ACE}" srcOrd="0" destOrd="0" parTransId="{FA1F3D25-B03A-4377-85D1-40CA4BA3FED3}" sibTransId="{F15CA2CB-A578-4019-A60A-4067E7603B3E}"/>
    <dgm:cxn modelId="{E4A670C4-0875-4E8E-A9A5-AAE1B54C7F1B}" type="presOf" srcId="{6B921E0A-ACB7-469E-8DFE-B56AD568F37D}" destId="{49221B50-B010-4910-A37C-5B4443738082}" srcOrd="0" destOrd="1" presId="urn:microsoft.com/office/officeart/2005/8/layout/vList6"/>
    <dgm:cxn modelId="{1CD8731E-DF8F-4B38-99A5-9BB2B46FA418}" srcId="{AC5491D6-FC31-4FAD-A83C-9F02B0EE9ACE}" destId="{6B921E0A-ACB7-469E-8DFE-B56AD568F37D}" srcOrd="1" destOrd="0" parTransId="{82ACCC3C-957C-497E-8C73-6B3419AA575E}" sibTransId="{9D6BF270-3AF6-40FC-8CD8-655DB6A17778}"/>
    <dgm:cxn modelId="{C4A0F030-014A-4E36-AD68-4E58B42FD887}" type="presOf" srcId="{AC5491D6-FC31-4FAD-A83C-9F02B0EE9ACE}" destId="{C09DE736-C655-4EC2-B278-CF97F0259823}" srcOrd="0" destOrd="0" presId="urn:microsoft.com/office/officeart/2005/8/layout/vList6"/>
    <dgm:cxn modelId="{4B855E0A-94CC-4500-B778-D01A1EF8A029}" srcId="{AC5491D6-FC31-4FAD-A83C-9F02B0EE9ACE}" destId="{4C1069E4-34E0-4A19-884F-B69508B2538F}" srcOrd="0" destOrd="0" parTransId="{C8AEB2F8-E280-43AF-B6C9-1BD392113F09}" sibTransId="{04E079BA-DFE9-405F-A034-CA94176410D8}"/>
    <dgm:cxn modelId="{9A86EB02-99E6-4832-85CE-14C807321D59}" type="presOf" srcId="{832B8C87-51C2-47B0-8FD4-8AF8A21BC442}" destId="{E1E194AE-EA24-43A0-9851-BDC8239A95BF}" srcOrd="0" destOrd="0" presId="urn:microsoft.com/office/officeart/2005/8/layout/vList6"/>
    <dgm:cxn modelId="{9A7C9461-A815-4301-B65B-E620F821AA19}" type="presOf" srcId="{4C1069E4-34E0-4A19-884F-B69508B2538F}" destId="{49221B50-B010-4910-A37C-5B4443738082}" srcOrd="0" destOrd="0" presId="urn:microsoft.com/office/officeart/2005/8/layout/vList6"/>
    <dgm:cxn modelId="{E022555C-A890-4490-AB9A-CFC26DF826C7}" type="presParOf" srcId="{E1E194AE-EA24-43A0-9851-BDC8239A95BF}" destId="{1C356400-8F56-47F5-A05B-CACD0D930B12}" srcOrd="0" destOrd="0" presId="urn:microsoft.com/office/officeart/2005/8/layout/vList6"/>
    <dgm:cxn modelId="{94C019ED-BBA0-49AF-B9DC-A8A14B5A452E}" type="presParOf" srcId="{1C356400-8F56-47F5-A05B-CACD0D930B12}" destId="{C09DE736-C655-4EC2-B278-CF97F0259823}" srcOrd="0" destOrd="0" presId="urn:microsoft.com/office/officeart/2005/8/layout/vList6"/>
    <dgm:cxn modelId="{62331801-E244-4618-AE8B-1C1B7F168110}" type="presParOf" srcId="{1C356400-8F56-47F5-A05B-CACD0D930B12}" destId="{49221B50-B010-4910-A37C-5B444373808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21B50-B010-4910-A37C-5B4443738082}">
      <dsp:nvSpPr>
        <dsp:cNvPr id="0" name=""/>
        <dsp:cNvSpPr/>
      </dsp:nvSpPr>
      <dsp:spPr>
        <a:xfrm>
          <a:off x="2009980" y="4821"/>
          <a:ext cx="2247818" cy="4932303"/>
        </a:xfrm>
        <a:prstGeom prst="rightArrow">
          <a:avLst>
            <a:gd name="adj1" fmla="val 75000"/>
            <a:gd name="adj2" fmla="val 50000"/>
          </a:avLst>
        </a:prstGeom>
        <a:solidFill>
          <a:srgbClr val="FEB0FA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 менее 60%</a:t>
          </a:r>
          <a:endParaRPr lang="ru-RU" sz="20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>
        <a:off x="2009980" y="621359"/>
        <a:ext cx="1404886" cy="3699227"/>
      </dsp:txXfrm>
    </dsp:sp>
    <dsp:sp modelId="{C09DE736-C655-4EC2-B278-CF97F0259823}">
      <dsp:nvSpPr>
        <dsp:cNvPr id="0" name=""/>
        <dsp:cNvSpPr/>
      </dsp:nvSpPr>
      <dsp:spPr>
        <a:xfrm>
          <a:off x="0" y="20364"/>
          <a:ext cx="2007826" cy="4873806"/>
        </a:xfrm>
        <a:prstGeom prst="roundRect">
          <a:avLst/>
        </a:prstGeom>
        <a:solidFill>
          <a:srgbClr val="52CCC0"/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8014" y="118378"/>
        <a:ext cx="1811798" cy="4677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7C7D3-C19E-4F08-B196-343F1790AF0F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29EB9-CEC3-4A64-BEEA-4C0CE1420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15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27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5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FDCEE-5DBE-4EAD-A4E2-5F3E7D89807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F96B-61B7-4C97-A5FF-8DCA2836AF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648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454D-22F8-4B4A-9386-6B59E8052A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FAE-2B9B-4E57-882E-AECD0C6DDA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8380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2B4F-0871-400A-B6B3-F85C244A94F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CED3-1199-4391-87C7-E29ABEDD4A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3706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F44D-C1FE-4226-8351-81DD467D4E7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DF23-D539-4FAE-802B-3FCA499609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04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7039-E7A5-48C4-AADC-D7CD2AB2EA3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42A0-1984-4A6A-9EF0-B1F46A2BD0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6204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B1F6-49EA-405B-8913-1FD87F433D5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5721-2CC7-49F7-8DF4-247C6FD658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5294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3476-AB92-4970-9BBD-11EFB0726E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3FDF-ED9A-416A-9DB6-506A2D9736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6957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AB43-A6FD-48F0-9500-BCE1F7415F0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D26C-B245-47FF-8E42-BB426B4B46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167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44C9-2F2B-457C-AA4E-E549C3673C8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6D19-0378-4304-9E3B-E357E9D14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3487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FFE3-E5E8-41E5-A87F-5890EA3D0D9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F575-2319-4906-89F8-E8A6F8F2CC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748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F50A-D629-4549-8C0F-AA3A283DCD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EEB01-30BA-45E9-9C6C-482D622B6C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04507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fld id="{EB735A27-4F8C-4664-92B6-A8B05290AADA}" type="datetime1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481BF-9422-4564-AB3C-7222712729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511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3DF27C-5968-4187-80D2-A3C1C11015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54DB9-398A-4BF8-B0C3-2072F692C9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 descr="D:\ПРОСВЕЩЕНИЕ\Картинки в пособиях\Логотипы_для_презентаций\Лого_Просвещение\Логтип из-ва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6200775"/>
            <a:ext cx="14954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125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920880" cy="204578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</a:rPr>
              <a:t>Муниципальное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дошкольное </a:t>
            </a:r>
            <a:r>
              <a:rPr lang="ru-RU" sz="2800" dirty="0">
                <a:solidFill>
                  <a:schemeClr val="tx1"/>
                </a:solidFill>
                <a:effectLst/>
              </a:rPr>
              <a:t>образовательное учреждение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«Детский </a:t>
            </a:r>
            <a:r>
              <a:rPr lang="ru-RU" sz="2800" dirty="0">
                <a:solidFill>
                  <a:schemeClr val="tx1"/>
                </a:solidFill>
                <a:effectLst/>
              </a:rPr>
              <a:t>сад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№ 20»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15121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Презентация для родителей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>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Ознакомление с основной образовательной программой дошкольного образовательного учреждения</a:t>
            </a: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endParaRPr lang="ru-RU" sz="28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6886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Художественно-эстетическое развитие </a:t>
            </a:r>
            <a:r>
              <a:rPr lang="ru-RU" dirty="0"/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</a:t>
            </a:r>
            <a:r>
              <a:rPr lang="ru-RU" dirty="0" smtClean="0"/>
              <a:t>.).</a:t>
            </a:r>
          </a:p>
          <a:p>
            <a:pPr marL="109728" indent="0" algn="just">
              <a:buNone/>
            </a:pPr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Физическое развитие включает </a:t>
            </a:r>
            <a:r>
              <a:rPr lang="ru-RU" dirty="0"/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2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155708" y="2836418"/>
            <a:ext cx="4606925" cy="70802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Основные направления развития детей и образовательные области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400793" y="1124744"/>
            <a:ext cx="3744466" cy="720000"/>
          </a:xfrm>
          <a:prstGeom prst="wedgeRectCallout">
            <a:avLst>
              <a:gd name="adj1" fmla="val 40121"/>
              <a:gd name="adj2" fmla="val 936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362494" y="4974020"/>
            <a:ext cx="3672000" cy="720000"/>
          </a:xfrm>
          <a:prstGeom prst="wedgeRectCallout">
            <a:avLst>
              <a:gd name="adj1" fmla="val 39926"/>
              <a:gd name="adj2" fmla="val -84979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 smtClean="0">
                <a:solidFill>
                  <a:prstClr val="white"/>
                </a:solidFill>
              </a:rPr>
              <a:t>Речевое развитие</a:t>
            </a:r>
            <a:endParaRPr lang="ru-RU" altLang="ru-RU" sz="2200" b="1" dirty="0">
              <a:solidFill>
                <a:prstClr val="white"/>
              </a:solidFill>
            </a:endParaRP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4880364" y="1628800"/>
            <a:ext cx="3672408" cy="719733"/>
          </a:xfrm>
          <a:prstGeom prst="wedgeRectCallout">
            <a:avLst>
              <a:gd name="adj1" fmla="val -40554"/>
              <a:gd name="adj2" fmla="val 939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4880804" y="3908976"/>
            <a:ext cx="3672000" cy="720000"/>
          </a:xfrm>
          <a:prstGeom prst="wedgeRectCallout">
            <a:avLst>
              <a:gd name="adj1" fmla="val -40320"/>
              <a:gd name="adj2" fmla="val -90256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prstClr val="white"/>
                </a:solidFill>
              </a:rPr>
              <a:t>Социально-коммуникативное развитие</a:t>
            </a:r>
            <a:endParaRPr lang="ru-RU" altLang="ru-RU" sz="2000" b="1" dirty="0">
              <a:solidFill>
                <a:prstClr val="white"/>
              </a:solidFill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179863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Физическая культура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411413" y="404813"/>
            <a:ext cx="1800225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55000" lnSpcReduction="2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Формирование начальных представлений о ЗОЖ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6659563" y="404813"/>
            <a:ext cx="194468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Изобразительная деятельность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 rot="5400000">
            <a:off x="998257" y="5345931"/>
            <a:ext cx="567593" cy="151206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85000" lnSpcReduction="2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Развитие речи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932363" y="404813"/>
            <a:ext cx="1655762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Приобщение к искусству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 rot="5400000">
            <a:off x="2585512" y="5342522"/>
            <a:ext cx="666024" cy="14400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70000" lnSpcReduction="2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Чтение художественной литературы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 rot="5400000">
            <a:off x="5443142" y="4342229"/>
            <a:ext cx="776756" cy="16560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55000" lnSpcReduction="2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Социализация, развитие общения, нравственное воспитание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 rot="5400000">
            <a:off x="7546093" y="5272327"/>
            <a:ext cx="809941" cy="16560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70000" lnSpcReduction="2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Ребенок в семье и сообществе, патриотическое воспитание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 rot="5400000">
            <a:off x="7602440" y="4309805"/>
            <a:ext cx="711906" cy="165608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55000" lnSpcReduction="2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Самообслуживание, самостоятельность, трудовое воспитание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94B81-CE5C-4198-9602-889336190C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932363" y="981075"/>
            <a:ext cx="1655762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70000" lnSpcReduction="2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Конструктивно- модельная деятельность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740525" y="1007796"/>
            <a:ext cx="1655762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Музыкальная деятельность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215391" y="2105668"/>
            <a:ext cx="3744466" cy="720000"/>
          </a:xfrm>
          <a:prstGeom prst="wedgeRectCallout">
            <a:avLst>
              <a:gd name="adj1" fmla="val 40121"/>
              <a:gd name="adj2" fmla="val 936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 smtClean="0">
                <a:solidFill>
                  <a:prstClr val="white"/>
                </a:solidFill>
              </a:rPr>
              <a:t>Познавательное </a:t>
            </a:r>
            <a:r>
              <a:rPr lang="ru-RU" altLang="ru-RU" sz="2200" b="1" dirty="0">
                <a:solidFill>
                  <a:prstClr val="white"/>
                </a:solidFill>
              </a:rPr>
              <a:t>развитие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116897" y="3282804"/>
            <a:ext cx="179863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70000" lnSpcReduction="2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Приобщение к социокультурным ценностям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10915" y="3282804"/>
            <a:ext cx="179863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55000" lnSpcReduction="2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Развитие познавательно-исследовательской деятельности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94855" y="3980845"/>
            <a:ext cx="179863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ФЭМП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087624" y="3980845"/>
            <a:ext cx="179863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70000" lnSpcReduction="2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Ознакомление с миром природы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 rot="5400000">
            <a:off x="5443142" y="5272328"/>
            <a:ext cx="776756" cy="16560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85000" lnSpcReduction="2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Формирование основ безопасности</a:t>
            </a:r>
            <a:endParaRPr lang="ru-RU" altLang="ru-RU" sz="20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1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237288"/>
            <a:ext cx="2051050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8675C-E4C1-485B-9EAD-48251C019D0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47518" y="272039"/>
            <a:ext cx="8569325" cy="30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600"/>
              </a:spcBef>
              <a:spcAft>
                <a:spcPts val="600"/>
              </a:spcAft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РАЗДЕЛЫ ОСНОВНОЙ ОБРАЗОВАТЕЛЬНОЙ ПРОГРАММЫ ДОШКОЛЬНОГО ОБРАЗОВАНИЯ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79388" y="1422400"/>
            <a:ext cx="23050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Целевой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1. Пояснительная записка: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цели и задачи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принципы и подходы к формированию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значимые для разработки программы характеристики, в том числе характеристики особенностей развития детей раннего и дошкольного возраста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2. Планируемые результаты освоения программы (конкретизируют требования ФГОС ДО к целевым ориентирам в обязательной части и части, формируемой участниками образовательного процесса              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555875" y="1412875"/>
            <a:ext cx="42481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u="sng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Содержательный</a:t>
            </a: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 (общее содержание программы, обеспечивающее полноценное развитие детей)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а)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б) описание вариативных форм, способов, методов и средств реализации Программы с учетом возрастных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в) описание образовательной деятельности по профессиональной коррекции нарушений развития детей в случае, если эта работа предусмотрена Программой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Должны быть представлены: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а) особенности образовательной деятельности разных видов и культурных практик;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б) способы и направления поддержки детской инициативы;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в) особенности взаимодействия педагогического коллектива с семьями воспитанников;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г) иные характеристики содержания Программы, наиболее существенные с точки зрения авторов Программы</a:t>
            </a:r>
            <a:r>
              <a:rPr lang="ru-RU" altLang="ru-RU" sz="130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948488" y="1422400"/>
            <a:ext cx="2016125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Организационный 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описание материально-технического обеспечения Программы,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обеспеченность методическими материалами и средствами обучения и воспитания,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распорядок и /или режим дня, особенности традиционных событий, праздников, мероприятий,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особенности организации развивающей предметно-пространственной среды</a:t>
            </a:r>
            <a:r>
              <a:rPr lang="ru-RU" altLang="ru-RU" sz="130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1187450" y="620713"/>
            <a:ext cx="746760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Краткая презентация программы (ориентирована на родителей и доступна для ознакомления):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возрастные и иные категории детей, в том числе детей с ОВЗ; используемые примерные программы; характеристика взаимодействия педколлектива с семьями детей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179388" y="5705475"/>
            <a:ext cx="8785225" cy="1036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Содержание коррекционной работы и/или инклюзивного образования: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c</a:t>
            </a: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пециальные условия для получения образования детьми с ОВЗ в том числе  механизмы адаптации Программы для указанных детей, использование специальных образовательных программ и методов, специальных методических пособий и дидактических материалов, предоставление услуг ассистента (помощника), оказывающего детям необходимую помощь, проведение групповых и индивидуальных коррекционных занятий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71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FBFAE-2B9B-4E57-882E-AECD0C6DDA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549275"/>
            <a:ext cx="8208912" cy="53276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7030A0"/>
                </a:solidFill>
              </a:rPr>
              <a:t>Формы взаимодействия педагогического коллектива </a:t>
            </a:r>
            <a:r>
              <a:rPr lang="ru-RU" sz="2800" b="1" dirty="0" smtClean="0">
                <a:solidFill>
                  <a:srgbClr val="7030A0"/>
                </a:solidFill>
              </a:rPr>
              <a:t>с семьями детей.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sz="1800" dirty="0"/>
              <a:t>В соответствии с законом Российской Федерации «Об образовании», федеральными образовательными стандартами дошкольного образования, Уставом </a:t>
            </a:r>
            <a:r>
              <a:rPr lang="ru-RU" sz="1800" dirty="0" smtClean="0"/>
              <a:t>одной </a:t>
            </a:r>
            <a:r>
              <a:rPr lang="ru-RU" sz="1800" dirty="0"/>
              <a:t>из основных задач  является взаимодействие с семьей для обеспечения полноценного развития и реализации личности ребенка.  Особое место уделяется правовому и психолого-педагогическому просвещению родителей (законных представителей) детей</a:t>
            </a:r>
            <a:r>
              <a:rPr lang="ru-RU" sz="1800" dirty="0" smtClean="0"/>
              <a:t>. 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В основу совместной деятельности семьи и дошкольного учреждения заложены следующие принципы:</a:t>
            </a:r>
          </a:p>
          <a:p>
            <a:r>
              <a:rPr lang="ru-RU" sz="1800" dirty="0"/>
              <a:t>единый подход к процессу воспитания ребёнка;</a:t>
            </a:r>
          </a:p>
          <a:p>
            <a:r>
              <a:rPr lang="ru-RU" sz="1800" dirty="0"/>
              <a:t>открытость дошкольного учреждения для родителей;</a:t>
            </a:r>
          </a:p>
          <a:p>
            <a:r>
              <a:rPr lang="ru-RU" sz="1800" dirty="0"/>
              <a:t>взаимное доверие  во взаимоотношениях педагогов и родителей;</a:t>
            </a:r>
          </a:p>
          <a:p>
            <a:r>
              <a:rPr lang="ru-RU" sz="1800" dirty="0"/>
              <a:t>уважение и доброжелательность друг к другу;</a:t>
            </a:r>
          </a:p>
          <a:p>
            <a:r>
              <a:rPr lang="ru-RU" sz="1800" dirty="0"/>
              <a:t>дифференцированный подход к каждой семье;</a:t>
            </a:r>
          </a:p>
          <a:p>
            <a:r>
              <a:rPr lang="ru-RU" sz="1800" dirty="0"/>
              <a:t>равно ответственность родителей и педагогов.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65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548680"/>
            <a:ext cx="8208912" cy="560764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 smtClean="0"/>
              <a:t>Условия реализации Программы должны обеспечивать полноценное развитие личности во всех основных образовательных областях, через:</a:t>
            </a:r>
            <a:endParaRPr lang="ru-RU" sz="2400" b="1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714348" y="2786058"/>
            <a:ext cx="1785950" cy="1571636"/>
          </a:xfrm>
          <a:prstGeom prst="hept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Различные виды детской деятельности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 rot="1337172">
            <a:off x="2086811" y="3640705"/>
            <a:ext cx="1860221" cy="1634752"/>
          </a:xfrm>
          <a:prstGeom prst="heptagon">
            <a:avLst/>
          </a:prstGeom>
          <a:solidFill>
            <a:srgbClr val="67B7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 rot="21370204">
            <a:off x="3694168" y="3923300"/>
            <a:ext cx="1880729" cy="1585789"/>
          </a:xfrm>
          <a:prstGeom prst="hept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Самостоятельная деятельность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Семиугольник 8"/>
          <p:cNvSpPr/>
          <p:nvPr/>
        </p:nvSpPr>
        <p:spPr>
          <a:xfrm rot="1412722">
            <a:off x="5368653" y="3581123"/>
            <a:ext cx="1789596" cy="1500198"/>
          </a:xfrm>
          <a:prstGeom prst="heptagon">
            <a:avLst/>
          </a:prstGeom>
          <a:solidFill>
            <a:srgbClr val="FC22F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72198" y="2500306"/>
            <a:ext cx="1643074" cy="142876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● ●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○</a:t>
            </a:r>
          </a:p>
          <a:p>
            <a:pPr algn="ctr"/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 rot="11956245">
            <a:off x="6572264" y="3500438"/>
            <a:ext cx="714380" cy="142876"/>
          </a:xfrm>
          <a:prstGeom prst="arc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8210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2809" y="1700808"/>
            <a:ext cx="785984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внимание!</a:t>
            </a:r>
            <a:endParaRPr lang="ru-RU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66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В данной презентации мы познакомим Вас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dirty="0" smtClean="0"/>
              <a:t>С </a:t>
            </a:r>
            <a:r>
              <a:rPr lang="ru-RU" dirty="0"/>
              <a:t>понятием образовательная программа и для чего она необходима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Моделью образовательной программы.</a:t>
            </a:r>
          </a:p>
          <a:p>
            <a:r>
              <a:rPr lang="ru-RU" dirty="0" smtClean="0"/>
              <a:t>Основными направлениями развития детей и образовательными областями. </a:t>
            </a:r>
            <a:endParaRPr lang="ru-RU" dirty="0"/>
          </a:p>
          <a:p>
            <a:r>
              <a:rPr lang="ru-RU" dirty="0" smtClean="0"/>
              <a:t>Разделами основной образовательной программы дошкольного образования</a:t>
            </a:r>
          </a:p>
          <a:p>
            <a:r>
              <a:rPr lang="ru-RU" dirty="0" smtClean="0"/>
              <a:t>Формами </a:t>
            </a:r>
            <a:r>
              <a:rPr lang="ru-RU" dirty="0"/>
              <a:t>взаимодействия педагогического коллектива с </a:t>
            </a:r>
            <a:r>
              <a:rPr lang="ru-RU" dirty="0" smtClean="0"/>
              <a:t>семьями детей.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Уважаемые родители!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4"/>
          <p:cNvSpPr>
            <a:spLocks noGrp="1"/>
          </p:cNvSpPr>
          <p:nvPr>
            <p:ph idx="1"/>
          </p:nvPr>
        </p:nvSpPr>
        <p:spPr>
          <a:xfrm>
            <a:off x="395288" y="3370352"/>
            <a:ext cx="8137152" cy="3000286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Программа разрабатывается,  утверждается</a:t>
            </a:r>
            <a:r>
              <a:rPr lang="en-US" alt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</a:rPr>
              <a:t>и реализуется в дошкольном образовательном учреждении: </a:t>
            </a: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в соответствии </a:t>
            </a:r>
            <a:r>
              <a:rPr lang="ru-RU" altLang="ru-RU" sz="2400" b="1" i="1" dirty="0" smtClean="0">
                <a:cs typeface="Times New Roman" pitchFamily="18" charset="0"/>
              </a:rPr>
              <a:t>с федеральным государственным образовательным стандартом дошкольного образования</a:t>
            </a:r>
            <a:endParaRPr lang="ru-RU" altLang="ru-RU" sz="2400" b="1" dirty="0" smtClean="0">
              <a:cs typeface="Times New Roman" pitchFamily="18" charset="0"/>
            </a:endParaRP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с учетом соответствующей </a:t>
            </a:r>
            <a:r>
              <a:rPr lang="ru-RU" altLang="ru-RU" sz="2400" b="1" i="1" dirty="0" smtClean="0">
                <a:cs typeface="Times New Roman" pitchFamily="18" charset="0"/>
              </a:rPr>
              <a:t>примерной основной образовательной программы дошкольного образования</a:t>
            </a:r>
            <a:endParaRPr lang="ru-RU" altLang="ru-RU" sz="24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3DAD8-4CF8-4C50-A49C-563D602BCF7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692696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Основная </a:t>
            </a:r>
            <a:r>
              <a:rPr lang="ru-RU" sz="2400" b="1" dirty="0" smtClean="0"/>
              <a:t>образовательная </a:t>
            </a:r>
            <a:r>
              <a:rPr lang="ru-RU" sz="2400" b="1" dirty="0"/>
              <a:t>программа</a:t>
            </a:r>
          </a:p>
          <a:p>
            <a:pPr algn="ctr"/>
            <a:r>
              <a:rPr lang="ru-RU" sz="2400" b="1" dirty="0"/>
              <a:t> это нормативно-управленческий документ дошкольного учреждения, характеризующий специфику содержания образования, особенности организации </a:t>
            </a:r>
            <a:r>
              <a:rPr lang="ru-RU" sz="2400" b="1" dirty="0" err="1"/>
              <a:t>воспитательно</a:t>
            </a:r>
            <a:r>
              <a:rPr lang="ru-RU" sz="2400" b="1" dirty="0"/>
              <a:t>-образовательного процесса, характер оказываемых образовательных</a:t>
            </a:r>
            <a:br>
              <a:rPr lang="ru-RU" sz="2400" b="1" dirty="0"/>
            </a:br>
            <a:r>
              <a:rPr lang="ru-RU" sz="2400" b="1" dirty="0"/>
              <a:t>и медицинских услуг</a:t>
            </a:r>
          </a:p>
        </p:txBody>
      </p:sp>
    </p:spTree>
    <p:extLst>
      <p:ext uri="{BB962C8B-B14F-4D97-AF65-F5344CB8AC3E}">
        <p14:creationId xmlns:p14="http://schemas.microsoft.com/office/powerpoint/2010/main" val="201750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76978"/>
            <a:ext cx="813690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Calibri"/>
              </a:rPr>
              <a:t>Образовательная программа </a:t>
            </a:r>
          </a:p>
          <a:p>
            <a:pPr algn="ctr"/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учитывает образовательные потребности, </a:t>
            </a:r>
            <a:r>
              <a:rPr lang="ru-RU" sz="2000" b="1" i="1" dirty="0" smtClean="0">
                <a:solidFill>
                  <a:srgbClr val="7030A0"/>
                </a:solidFill>
                <a:latin typeface="Calibri"/>
              </a:rPr>
              <a:t>интересы и мотивы воспитанников</a:t>
            </a:r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, их родителей (законных представителей)</a:t>
            </a:r>
          </a:p>
          <a:p>
            <a:pPr algn="ctr"/>
            <a:endParaRPr lang="ru-RU" b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Calibri"/>
              </a:rPr>
              <a:t>Образовательная  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программа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разработана в соответствии с : </a:t>
            </a:r>
          </a:p>
          <a:p>
            <a:pPr algn="just"/>
            <a:endParaRPr lang="ru-RU" b="1" dirty="0">
              <a:solidFill>
                <a:prstClr val="black"/>
              </a:solidFill>
              <a:latin typeface="Calibri"/>
            </a:endParaRPr>
          </a:p>
          <a:p>
            <a:pPr lvl="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29.12.2012 № 273-ФЗ «Об образовании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Федерации»;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Санитарно-эпидемиологическими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и нормами СанПиН 2.4.1.3049-13 «Санитарно-эпидемиологические требования к устройству,  содержанию и организации режима работы дошкольных образовательных учреждений» (утвержден постановлением Главного государственного санитарного врача РФ от 15 мая 2013 г. № 26);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образовательным стандартом дошкольного образования (утвержден Приказом Министерства образования  и   науки   РФ от 17.10.2013 г.  № 1155)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Уставом МБДОУ детского сада №35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84527"/>
            <a:ext cx="8678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 МДОУ д/с № 20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928794" y="1000108"/>
            <a:ext cx="5357850" cy="2000264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Образовательный процесс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1142985"/>
            <a:ext cx="492922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dirty="0" smtClean="0"/>
          </a:p>
          <a:p>
            <a:pPr algn="ctr"/>
            <a:r>
              <a:rPr lang="ru-RU" sz="1300" b="1" i="1" dirty="0" smtClean="0">
                <a:solidFill>
                  <a:srgbClr val="800000"/>
                </a:solidFill>
              </a:rPr>
              <a:t>Цель</a:t>
            </a:r>
            <a:r>
              <a:rPr lang="ru-RU" sz="1300" dirty="0" smtClean="0"/>
              <a:t>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  </a:r>
            <a:endParaRPr lang="ru-RU" sz="1300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500034" y="2718519"/>
            <a:ext cx="2487790" cy="1357322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Социально-коммуникативное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1835696" y="4075841"/>
            <a:ext cx="2250516" cy="1285884"/>
          </a:xfrm>
          <a:prstGeom prst="hexagon">
            <a:avLst/>
          </a:prstGeom>
          <a:solidFill>
            <a:srgbClr val="B864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Познавательное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5286380" y="4075841"/>
            <a:ext cx="2000264" cy="1357322"/>
          </a:xfrm>
          <a:prstGeom prst="hexagon">
            <a:avLst/>
          </a:prstGeom>
          <a:solidFill>
            <a:srgbClr val="52CC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Физическое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3722754" y="3286124"/>
            <a:ext cx="1928826" cy="1285884"/>
          </a:xfrm>
          <a:prstGeom prst="hex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Речевое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6583951" y="2754798"/>
            <a:ext cx="2375437" cy="1357322"/>
          </a:xfrm>
          <a:prstGeom prst="hex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Художественно-эстетическое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77456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640960" cy="1440160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1600" dirty="0">
                <a:solidFill>
                  <a:schemeClr val="tx1"/>
                </a:solidFill>
                <a:latin typeface="+mn-lt"/>
              </a:rPr>
              <a:t>Программа МДОУ «Детский сад № 20»  разработана на основе Федерального государственного образовательного стандарта дошкольного образования (Приказ №1155 от 17 октября 2013 года), с учетом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методических рекомендаций </a:t>
            </a:r>
            <a:r>
              <a:rPr lang="ru-RU" sz="1600" u="sng" dirty="0" smtClean="0">
                <a:solidFill>
                  <a:schemeClr val="tx1"/>
                </a:solidFill>
                <a:latin typeface="+mn-lt"/>
              </a:rPr>
              <a:t>примерной </a:t>
            </a:r>
            <a:r>
              <a:rPr lang="ru-RU" sz="1600" u="sng" dirty="0">
                <a:solidFill>
                  <a:schemeClr val="tx1"/>
                </a:solidFill>
                <a:latin typeface="+mn-lt"/>
              </a:rPr>
              <a:t>основной образовательной программы дошкольного образования «От рождения до школы» под ред. Н.Е. Вераксы 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(одобрена решением федерального учебно-методического объединения по общему образованию, протокол 20.05.2015 г. № 2/15). 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состоит из двух 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частей:</a:t>
            </a:r>
            <a:b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12118479"/>
              </p:ext>
            </p:extLst>
          </p:nvPr>
        </p:nvGraphicFramePr>
        <p:xfrm>
          <a:off x="179512" y="1556792"/>
          <a:ext cx="4257799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Группа 9"/>
          <p:cNvGrpSpPr/>
          <p:nvPr/>
        </p:nvGrpSpPr>
        <p:grpSpPr>
          <a:xfrm rot="10800000">
            <a:off x="3983571" y="3863394"/>
            <a:ext cx="2567941" cy="2350437"/>
            <a:chOff x="1616709" y="2586084"/>
            <a:chExt cx="2567941" cy="2350437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1759585" y="2586084"/>
              <a:ext cx="2425065" cy="2350437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52CCC0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трелка вправо 4"/>
            <p:cNvSpPr/>
            <p:nvPr/>
          </p:nvSpPr>
          <p:spPr>
            <a:xfrm>
              <a:off x="1616709" y="2879889"/>
              <a:ext cx="1543651" cy="1762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t" anchorCtr="0">
              <a:noAutofit/>
            </a:bodyPr>
            <a:lstStyle/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6300192" y="1916831"/>
            <a:ext cx="2520280" cy="4381455"/>
          </a:xfrm>
          <a:prstGeom prst="roundRect">
            <a:avLst>
              <a:gd name="adj" fmla="val 19392"/>
            </a:avLst>
          </a:prstGeom>
          <a:solidFill>
            <a:srgbClr val="FEB0F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>
          <a:xfrm>
            <a:off x="4866740" y="4179429"/>
            <a:ext cx="1516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Не более 40%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93004" y="1049931"/>
            <a:ext cx="2167428" cy="321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1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sz="14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 Вариативная часть</a:t>
            </a:r>
            <a:endParaRPr lang="ru-RU" sz="1400" u="sng" dirty="0">
              <a:latin typeface="Calibri"/>
              <a:ea typeface="Calibri"/>
              <a:cs typeface="Times New Roman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формируется участниками образовательного процесса нашего ДОУ и включает в себя парциальную программу по приобщению</a:t>
            </a: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 истокам русской народной культуры </a:t>
            </a: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О.Л. Князева, М.Д. </a:t>
            </a:r>
            <a:r>
              <a:rPr lang="ru-RU" sz="1200" b="1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Маханева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673358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1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необходима образовательная программа?</a:t>
            </a:r>
          </a:p>
          <a:p>
            <a:pPr lvl="0" algn="just">
              <a:lnSpc>
                <a:spcPct val="12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Образовательная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ДОУ определяет содержание и организацию образовательного процесса  для детей дошкольного возраста и направлена на 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сохранение и укрепление здоровья детей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 </a:t>
            </a:r>
          </a:p>
          <a:p>
            <a:pPr lvl="0" algn="just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 образовательной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-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которые обеспечивают разностороннее  развитие детей с учетом их возрастных и индивидуальных особенностей по основным направлениям –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социально-коммутативному, познавательному,  речевому,  художественно-эстетическому, физическому.</a:t>
            </a:r>
          </a:p>
          <a:p>
            <a:pPr lvl="0" algn="just"/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 образовательная программа ДОУ охватывает все основные моменты жизнедеятельности детей дошкольного возраста которые посещают детский сад.</a:t>
            </a:r>
          </a:p>
        </p:txBody>
      </p:sp>
    </p:spTree>
    <p:extLst>
      <p:ext uri="{BB962C8B-B14F-4D97-AF65-F5344CB8AC3E}">
        <p14:creationId xmlns:p14="http://schemas.microsoft.com/office/powerpoint/2010/main" val="25476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rgbClr val="7030A0"/>
                </a:solidFill>
              </a:rPr>
              <a:t>Социально-коммуникативное развитие </a:t>
            </a:r>
            <a:r>
              <a:rPr lang="ru-RU" dirty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Образовательные области: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0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445624" cy="58326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Познавательное развитие предполагает </a:t>
            </a:r>
            <a:r>
              <a:rPr lang="ru-RU" dirty="0"/>
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algn="just"/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Речевое развитие включает </a:t>
            </a:r>
            <a:r>
              <a:rPr lang="ru-RU" dirty="0"/>
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1.1|1.2|1.1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</TotalTime>
  <Words>1249</Words>
  <Application>Microsoft Office PowerPoint</Application>
  <PresentationFormat>Экран (4:3)</PresentationFormat>
  <Paragraphs>139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Открытая</vt:lpstr>
      <vt:lpstr>3_Тема Office</vt:lpstr>
      <vt:lpstr>Муниципальное дошкольное образовательное учреждение «Детский сад № 20» </vt:lpstr>
      <vt:lpstr>Уважаемые родители!</vt:lpstr>
      <vt:lpstr>Презентация PowerPoint</vt:lpstr>
      <vt:lpstr>Презентация PowerPoint</vt:lpstr>
      <vt:lpstr>Презентация PowerPoint</vt:lpstr>
      <vt:lpstr>  Программа МДОУ «Детский сад № 20»  разработана на основе Федерального государственного образовательного стандарта дошкольного образования (Приказ №1155 от 17 октября 2013 года), с учетом методических рекомендаций примерной основной образовательной программы дошкольного образования «От рождения до школы» под ред. Н.Е. Вераксы (одобрена решением федерального учебно-методического объединения по общему образованию, протокол 20.05.2015 г. № 2/15).  состоит из двух частей:   </vt:lpstr>
      <vt:lpstr>Презентация PowerPoint</vt:lpstr>
      <vt:lpstr>Образовательные области: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Образовательная программа ДОУ в соответствии с ФГОС</dc:title>
  <dc:creator>User</dc:creator>
  <cp:lastModifiedBy>12</cp:lastModifiedBy>
  <cp:revision>41</cp:revision>
  <dcterms:created xsi:type="dcterms:W3CDTF">2015-03-03T12:13:49Z</dcterms:created>
  <dcterms:modified xsi:type="dcterms:W3CDTF">2018-05-25T09:53:30Z</dcterms:modified>
</cp:coreProperties>
</file>